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etendard Medium" panose="020B0600000101010101" charset="-127"/>
      <p:regular r:id="rId13"/>
    </p:embeddedFont>
    <p:embeddedFont>
      <p:font typeface="태나다체 " panose="020B0600000101010101" charset="-127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617"/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9918" autoAdjust="0"/>
  </p:normalViewPr>
  <p:slideViewPr>
    <p:cSldViewPr snapToGrid="0" snapToObjects="1">
      <p:cViewPr varScale="1">
        <p:scale>
          <a:sx n="64" d="100"/>
          <a:sy n="64" d="100"/>
        </p:scale>
        <p:origin x="13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85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Gr-</a:t>
            </a:r>
            <a:r>
              <a:rPr lang="en-US" altLang="ko-KR" dirty="0" err="1"/>
              <a:t>leo</a:t>
            </a:r>
            <a:r>
              <a:rPr lang="en-US" altLang="ko-KR" dirty="0"/>
              <a:t> = </a:t>
            </a:r>
            <a:r>
              <a:rPr lang="ko-KR" altLang="en-US" dirty="0"/>
              <a:t>지상국과 인공위성 통신 채널 시뮬레이터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프로토타입으로 만든 </a:t>
            </a:r>
            <a:r>
              <a:rPr lang="ko-KR" altLang="en-US" dirty="0" err="1"/>
              <a:t>지상국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재밍공격은</a:t>
            </a:r>
            <a:r>
              <a:rPr lang="ko-KR" altLang="en-US" dirty="0"/>
              <a:t> 신호에 간섭을 일으켜 통신을 방해하는 공격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시퀀스 다이어그램의 구성요소는</a:t>
            </a:r>
            <a:r>
              <a:rPr lang="en-US" altLang="ko-KR" dirty="0"/>
              <a:t> </a:t>
            </a:r>
            <a:r>
              <a:rPr lang="ko-KR" altLang="en-US" dirty="0" err="1"/>
              <a:t>지상국</a:t>
            </a:r>
            <a:r>
              <a:rPr lang="en-US" altLang="ko-KR" dirty="0"/>
              <a:t>, </a:t>
            </a:r>
            <a:r>
              <a:rPr lang="ko-KR" altLang="en-US" dirty="0"/>
              <a:t>암호화 라이브러리</a:t>
            </a:r>
            <a:r>
              <a:rPr lang="en-US" altLang="ko-KR" dirty="0"/>
              <a:t>, </a:t>
            </a:r>
            <a:r>
              <a:rPr lang="ko-KR" altLang="en-US" dirty="0"/>
              <a:t>위성 시뮬레이션 프레임워크로 시뮬레이터를 실행</a:t>
            </a:r>
            <a:r>
              <a:rPr lang="en-US" altLang="ko-KR" dirty="0"/>
              <a:t>·</a:t>
            </a:r>
            <a:r>
              <a:rPr lang="ko-KR" altLang="en-US" dirty="0"/>
              <a:t>관리하는 </a:t>
            </a:r>
            <a:r>
              <a:rPr lang="ko-KR" altLang="en-US" b="1" dirty="0"/>
              <a:t>컴포넌트인 </a:t>
            </a:r>
            <a:r>
              <a:rPr lang="en-US" altLang="ko-KR" b="1" dirty="0"/>
              <a:t>NOS3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인공위성을 나타내는 </a:t>
            </a:r>
            <a:r>
              <a:rPr lang="en-US" altLang="ko-KR" b="1" dirty="0" err="1"/>
              <a:t>cFs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정상통신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명령</a:t>
            </a:r>
            <a:r>
              <a:rPr lang="en-US" altLang="ko-KR" b="1" dirty="0"/>
              <a:t>-&gt;</a:t>
            </a:r>
            <a:r>
              <a:rPr lang="ko-KR" altLang="en-US" b="1" dirty="0"/>
              <a:t>암호화라이브러리</a:t>
            </a:r>
            <a:r>
              <a:rPr lang="en-US" altLang="ko-KR" b="1" dirty="0"/>
              <a:t>-&gt;NOS3-&gt;</a:t>
            </a:r>
            <a:r>
              <a:rPr lang="ko-KR" altLang="en-US" b="1" dirty="0"/>
              <a:t>인공위성</a:t>
            </a:r>
            <a:r>
              <a:rPr lang="en-US" altLang="ko-KR" b="1" dirty="0"/>
              <a:t>-&gt;NOS3-&gt;</a:t>
            </a:r>
            <a:r>
              <a:rPr lang="ko-KR" altLang="en-US" b="1" dirty="0" err="1"/>
              <a:t>지상국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재밍공격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패킷전송</a:t>
            </a:r>
            <a:r>
              <a:rPr lang="en-US" altLang="ko-KR" b="1" dirty="0"/>
              <a:t>-&gt;NOS3-&gt;</a:t>
            </a:r>
            <a:r>
              <a:rPr lang="ko-KR" altLang="en-US" b="1" dirty="0" err="1"/>
              <a:t>패킷소실</a:t>
            </a:r>
            <a:r>
              <a:rPr lang="en-US" altLang="ko-KR" b="1" dirty="0"/>
              <a:t>,</a:t>
            </a:r>
            <a:r>
              <a:rPr lang="ko-KR" altLang="en-US" b="1" dirty="0"/>
              <a:t>통신 실패 알림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스푸핑은</a:t>
            </a:r>
            <a:r>
              <a:rPr lang="ko-KR" altLang="en-US" dirty="0"/>
              <a:t> 패킷을 </a:t>
            </a:r>
            <a:r>
              <a:rPr lang="ko-KR" altLang="en-US" dirty="0" err="1"/>
              <a:t>위조시키는</a:t>
            </a:r>
            <a:r>
              <a:rPr lang="ko-KR" altLang="en-US" dirty="0"/>
              <a:t> 공격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위조패킷을</a:t>
            </a:r>
            <a:r>
              <a:rPr lang="ko-KR" altLang="en-US" dirty="0"/>
              <a:t> 설정하여 주입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위조패킷</a:t>
            </a:r>
            <a:r>
              <a:rPr lang="ko-KR" altLang="en-US" dirty="0"/>
              <a:t> 검증 실패</a:t>
            </a:r>
            <a:endParaRPr lang="en-US" altLang="ko-KR" dirty="0"/>
          </a:p>
          <a:p>
            <a:r>
              <a:rPr lang="ko-KR" altLang="en-US" dirty="0" err="1"/>
              <a:t>지상국패킷전송</a:t>
            </a:r>
            <a:r>
              <a:rPr lang="en-US" altLang="ko-KR" dirty="0"/>
              <a:t>-&gt; </a:t>
            </a:r>
            <a:r>
              <a:rPr lang="ko-KR" altLang="en-US" dirty="0" err="1"/>
              <a:t>위조패킷</a:t>
            </a:r>
            <a:r>
              <a:rPr lang="ko-KR" altLang="en-US" dirty="0"/>
              <a:t> 주입 </a:t>
            </a:r>
            <a:r>
              <a:rPr lang="en-US" altLang="ko-KR" dirty="0"/>
              <a:t>-&gt; </a:t>
            </a:r>
            <a:r>
              <a:rPr lang="ko-KR" altLang="en-US" dirty="0"/>
              <a:t>검증실패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위조패킷</a:t>
            </a:r>
            <a:r>
              <a:rPr lang="ko-KR" altLang="en-US" dirty="0"/>
              <a:t> 검증 성공</a:t>
            </a:r>
            <a:endParaRPr lang="en-US" altLang="ko-KR" dirty="0"/>
          </a:p>
          <a:p>
            <a:r>
              <a:rPr lang="ko-KR" altLang="en-US" dirty="0" err="1"/>
              <a:t>지상국패킷전송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위조패킷</a:t>
            </a:r>
            <a:r>
              <a:rPr lang="ko-KR" altLang="en-US" dirty="0"/>
              <a:t> 주입 </a:t>
            </a:r>
            <a:r>
              <a:rPr lang="en-US" altLang="ko-KR" dirty="0"/>
              <a:t>-&gt; </a:t>
            </a:r>
            <a:r>
              <a:rPr lang="ko-KR" altLang="en-US" dirty="0"/>
              <a:t>검증성공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리플레이공격은 공격자가 패킷 내용을 </a:t>
            </a:r>
            <a:r>
              <a:rPr lang="ko-KR" altLang="en-US" dirty="0" err="1"/>
              <a:t>캡쳐해서</a:t>
            </a:r>
            <a:r>
              <a:rPr lang="ko-KR" altLang="en-US" dirty="0"/>
              <a:t> 재전송하는 공격</a:t>
            </a:r>
            <a:endParaRPr lang="en-US" altLang="ko-KR" dirty="0"/>
          </a:p>
          <a:p>
            <a:r>
              <a:rPr lang="ko-KR" altLang="en-US" dirty="0"/>
              <a:t>정상적인 송수신 과정에서의 패킷을 녹취하여 녹취한 패킷을 </a:t>
            </a:r>
            <a:r>
              <a:rPr lang="en-US" altLang="ko-KR" dirty="0"/>
              <a:t>NOS3</a:t>
            </a:r>
            <a:r>
              <a:rPr lang="ko-KR" altLang="en-US" dirty="0"/>
              <a:t>에 재전송</a:t>
            </a:r>
            <a:endParaRPr lang="en-US" altLang="ko-KR" dirty="0"/>
          </a:p>
          <a:p>
            <a:r>
              <a:rPr lang="en-US" dirty="0"/>
              <a:t>NOS3-&gt;</a:t>
            </a:r>
            <a:r>
              <a:rPr lang="ko-KR" altLang="en-US" dirty="0"/>
              <a:t> 인공위성 전송 실행 또는 거부</a:t>
            </a:r>
            <a:r>
              <a:rPr lang="en-US" altLang="ko-KR" dirty="0"/>
              <a:t> </a:t>
            </a:r>
            <a:r>
              <a:rPr lang="ko-KR" altLang="en-US" dirty="0"/>
              <a:t>결과가 지상국에 도달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통신에서 송신기와 수신기 사이의 경로</a:t>
            </a:r>
            <a:r>
              <a:rPr lang="en-US" altLang="ko-KR" b="1" dirty="0"/>
              <a:t>(</a:t>
            </a:r>
            <a:r>
              <a:rPr lang="ko-KR" altLang="en-US" b="1" dirty="0"/>
              <a:t>채널</a:t>
            </a:r>
            <a:r>
              <a:rPr lang="en-US" altLang="ko-KR" b="1" dirty="0"/>
              <a:t>)</a:t>
            </a:r>
            <a:r>
              <a:rPr lang="ko-KR" altLang="en-US" b="1" dirty="0"/>
              <a:t>가 실제 환경에서 어떻게 영향을 받는지를 </a:t>
            </a:r>
            <a:r>
              <a:rPr lang="ko-KR" altLang="en-US" dirty="0"/>
              <a:t>모델링하는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지상국에서 </a:t>
            </a:r>
            <a:r>
              <a:rPr lang="en-US" altLang="ko-KR" dirty="0"/>
              <a:t>NOS3</a:t>
            </a:r>
            <a:r>
              <a:rPr lang="ko-KR" altLang="en-US" dirty="0"/>
              <a:t>를 거쳐 인공위성으로 송수신하는 과정을 통해</a:t>
            </a:r>
            <a:endParaRPr lang="en-US" altLang="ko-KR" dirty="0"/>
          </a:p>
          <a:p>
            <a:r>
              <a:rPr lang="ko-KR" altLang="en-US" dirty="0"/>
              <a:t>조정된 채널의 결과를 </a:t>
            </a:r>
            <a:r>
              <a:rPr lang="ko-KR" altLang="en-US" dirty="0" err="1"/>
              <a:t>받아볼수</a:t>
            </a:r>
            <a:r>
              <a:rPr lang="ko-KR" altLang="en-US" dirty="0"/>
              <a:t> </a:t>
            </a:r>
            <a:r>
              <a:rPr lang="ko-KR" altLang="en-US" dirty="0" err="1"/>
              <a:t>있게됨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230"/>
            <a:ext cx="7291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인공위성 통신 보안 시뮬레이터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77170"/>
            <a:ext cx="61777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시스템 모델 (시퀀스 다이어그램)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9843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13 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023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202002561 조영민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204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202002546 임우진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38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202002493 박민서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감사합니다.</a:t>
            </a:r>
            <a:endParaRPr lang="en-US" sz="44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AB2297-014F-8D77-2B16-D71705AC77A3}"/>
              </a:ext>
            </a:extLst>
          </p:cNvPr>
          <p:cNvSpPr/>
          <p:nvPr/>
        </p:nvSpPr>
        <p:spPr>
          <a:xfrm>
            <a:off x="12801600" y="7518402"/>
            <a:ext cx="1828800" cy="710707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08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목차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975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365260" y="28914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37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2803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인공위성 통신 보안 시뮬레이터의 개발 목적과 필요성에 대한 소개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275975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0285274" y="28803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283761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USE CASE DIAGRAM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330498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시스템의 주요 </a:t>
            </a:r>
            <a:r>
              <a:rPr lang="en-US" sz="17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기능과</a:t>
            </a: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</a:t>
            </a: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상호작용을 </a:t>
            </a:r>
            <a:r>
              <a:rPr lang="en-US" sz="17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보여주는</a:t>
            </a: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유스케이스</a:t>
            </a: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다이어그램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6365260" y="53675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02568"/>
            <a:ext cx="3229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SEQUENCE DIAGRAM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7929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유스케이스의 상세한 내부 동작 </a:t>
            </a:r>
            <a:r>
              <a:rPr lang="en-US" sz="17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흐름을</a:t>
            </a: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시간</a:t>
            </a:r>
            <a:r>
              <a:rPr lang="en-US" sz="17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순서대로 모델링한 시퀀스 다이어그램</a:t>
            </a:r>
            <a:endParaRPr lang="en-US" sz="175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93F51C-DE36-BE71-B223-0A768372DD57}"/>
              </a:ext>
            </a:extLst>
          </p:cNvPr>
          <p:cNvSpPr/>
          <p:nvPr/>
        </p:nvSpPr>
        <p:spPr>
          <a:xfrm>
            <a:off x="12801600" y="7518402"/>
            <a:ext cx="1828800" cy="710707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0792"/>
            <a:ext cx="5075396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Introduction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4673441" y="1568378"/>
            <a:ext cx="3681055" cy="2484120"/>
          </a:xfrm>
          <a:prstGeom prst="roundRect">
            <a:avLst>
              <a:gd name="adj" fmla="val 36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4884063" y="1778999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개발 목적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884063" y="2217863"/>
            <a:ext cx="3259812" cy="1593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위성 통신 환경의 핵심 요소를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경량화된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방식으로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재현하고,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사이버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보안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시나리오를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구현하기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위한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시뮬레이터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개발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89503" y="1591850"/>
            <a:ext cx="3681055" cy="2484120"/>
          </a:xfrm>
          <a:prstGeom prst="roundRect">
            <a:avLst>
              <a:gd name="adj" fmla="val 36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5"/>
          <p:cNvSpPr/>
          <p:nvPr/>
        </p:nvSpPr>
        <p:spPr>
          <a:xfrm>
            <a:off x="1000125" y="1802471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현재 한계점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00125" y="2241336"/>
            <a:ext cx="3470314" cy="1624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시뮬레이터들은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실제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통신환경의 전파지연, 도플러 효과 등  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물리적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현상을 제대로 반영하지 못하고,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보안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측면에서도 외부 라이브러리에 의존하는 한계 존재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89503" y="4246721"/>
            <a:ext cx="7564993" cy="1834515"/>
          </a:xfrm>
          <a:prstGeom prst="roundRect">
            <a:avLst>
              <a:gd name="adj" fmla="val 49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00125" y="4457343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개발 방향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00125" y="4896207"/>
            <a:ext cx="7143750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HackRF 기반 RF 통신 환경과 gr-leo 모듈을 활용하여 실제 위성 통신 환경의 물리적 특성을 반영하고, 다양한 보안 공격 시나리오를 구현하여 통합된 보안 시뮬레이션 환경 제공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49807" y="6828901"/>
            <a:ext cx="8668511" cy="430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시뮬레이터는 위성 통신 시스템의 보안 취약점을 직접 체험하고 분석할 수 있는 교육 및 연구 </a:t>
            </a:r>
            <a:r>
              <a:rPr lang="en-US" sz="1550" dirty="0" err="1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도구로</a:t>
            </a:r>
            <a:r>
              <a:rPr 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50" dirty="0">
                <a:solidFill>
                  <a:srgbClr val="15161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</a:t>
            </a:r>
            <a:endParaRPr lang="en-US" sz="1550" dirty="0">
              <a:solidFill>
                <a:srgbClr val="15161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Use Case Diagram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727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C38ED1-CEA3-6AD9-2282-360DA11F45A1}"/>
              </a:ext>
            </a:extLst>
          </p:cNvPr>
          <p:cNvSpPr/>
          <p:nvPr/>
        </p:nvSpPr>
        <p:spPr>
          <a:xfrm>
            <a:off x="12801600" y="7518402"/>
            <a:ext cx="1828800" cy="710707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도표, 텍스트, 그림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132B002-77B3-D88B-9A6A-A744330F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26" y="1460810"/>
            <a:ext cx="9155151" cy="6368740"/>
          </a:xfrm>
          <a:prstGeom prst="rect">
            <a:avLst/>
          </a:prstGeom>
          <a:ln w="19050">
            <a:solidFill>
              <a:srgbClr val="151617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B1BE16-1B82-49E0-52B5-CCE47E5B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813" y="124328"/>
            <a:ext cx="3838741" cy="2563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6930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재밍 공격 실행 (Jamming)</a:t>
            </a:r>
            <a:endParaRPr lang="en-US" sz="44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51230A-F422-FAB6-11A2-B658EF93892B}"/>
              </a:ext>
            </a:extLst>
          </p:cNvPr>
          <p:cNvSpPr/>
          <p:nvPr/>
        </p:nvSpPr>
        <p:spPr>
          <a:xfrm>
            <a:off x="12801600" y="7518402"/>
            <a:ext cx="1828800" cy="710707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9E6DA0-0A99-CABB-3A2B-57E128C1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72709"/>
            <a:ext cx="8953801" cy="55572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E30A9D-4219-5627-2114-3C92654BA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813" y="124328"/>
            <a:ext cx="3838741" cy="2563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스푸핑 공격 실행 (Spoofing)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861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B2F25-F54B-F83E-AFCB-CA9676893942}"/>
              </a:ext>
            </a:extLst>
          </p:cNvPr>
          <p:cNvSpPr/>
          <p:nvPr/>
        </p:nvSpPr>
        <p:spPr>
          <a:xfrm>
            <a:off x="12801600" y="7518402"/>
            <a:ext cx="1828800" cy="710707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6A80E4-310A-0D6B-1684-9AA4237E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0" y="1300719"/>
            <a:ext cx="8320393" cy="69283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F4E240-00A5-8E49-C310-83007ED1E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892" y="432165"/>
            <a:ext cx="3877490" cy="25893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72170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리플레이 공격 실행 (Replay)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861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60B3FD-C2DE-98B3-4D81-316978A670B1}"/>
              </a:ext>
            </a:extLst>
          </p:cNvPr>
          <p:cNvSpPr/>
          <p:nvPr/>
        </p:nvSpPr>
        <p:spPr>
          <a:xfrm>
            <a:off x="12801600" y="7518402"/>
            <a:ext cx="1828800" cy="710707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E220B1-EF13-B6F9-C03D-298E2C36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1786176"/>
            <a:ext cx="8847356" cy="549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06057-6C25-CE08-DC54-0445153B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813" y="124328"/>
            <a:ext cx="3838741" cy="2563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9565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프로토콜 선택 (Protocol Selection)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861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A94228-0CFE-011F-E4B1-2ED55C1CF8D0}"/>
              </a:ext>
            </a:extLst>
          </p:cNvPr>
          <p:cNvSpPr/>
          <p:nvPr/>
        </p:nvSpPr>
        <p:spPr>
          <a:xfrm>
            <a:off x="12801600" y="7518402"/>
            <a:ext cx="1828800" cy="710707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A41341-3FBA-CD50-F1D4-D4A427C5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1" y="1732090"/>
            <a:ext cx="8921710" cy="553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F87BEE-A227-8EA1-1B08-B70E5883F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813" y="124328"/>
            <a:ext cx="3838741" cy="2563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8957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Montserrat Black" pitchFamily="34" charset="-120"/>
              </a:rPr>
              <a:t>채널 모델링 (Channel Modeling)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861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D0D4BA-7569-38E7-36DF-A8BD49B01A01}"/>
              </a:ext>
            </a:extLst>
          </p:cNvPr>
          <p:cNvSpPr/>
          <p:nvPr/>
        </p:nvSpPr>
        <p:spPr>
          <a:xfrm>
            <a:off x="12801600" y="7518402"/>
            <a:ext cx="1828800" cy="710707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67CBCC-5F3B-5426-33DE-0BD9ED624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89" y="1786176"/>
            <a:ext cx="8957071" cy="555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2B56B7-EDF5-5A7A-3674-979692EF8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813" y="124328"/>
            <a:ext cx="3838741" cy="25634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333</Words>
  <Application>Microsoft Office PowerPoint</Application>
  <PresentationFormat>사용자 지정</PresentationFormat>
  <Paragraphs>72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Pretendard Medium</vt:lpstr>
      <vt:lpstr>태나다체 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YoungMin Cho</cp:lastModifiedBy>
  <cp:revision>4</cp:revision>
  <dcterms:created xsi:type="dcterms:W3CDTF">2025-05-03T05:55:42Z</dcterms:created>
  <dcterms:modified xsi:type="dcterms:W3CDTF">2025-05-03T14:17:35Z</dcterms:modified>
</cp:coreProperties>
</file>